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9" r:id="rId2"/>
    <p:sldId id="272" r:id="rId3"/>
    <p:sldId id="273" r:id="rId4"/>
    <p:sldId id="383" r:id="rId5"/>
    <p:sldId id="365" r:id="rId6"/>
    <p:sldId id="364" r:id="rId7"/>
  </p:sldIdLst>
  <p:sldSz cx="9144000" cy="6858000" type="screen4x3"/>
  <p:notesSz cx="6797675" cy="9928225"/>
  <p:custDataLst>
    <p:tags r:id="rId10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4E8542"/>
    <a:srgbClr val="4F81BD"/>
    <a:srgbClr val="FFCC66"/>
    <a:srgbClr val="FFCC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1" autoAdjust="0"/>
    <p:restoredTop sz="94786" autoAdjust="0"/>
  </p:normalViewPr>
  <p:slideViewPr>
    <p:cSldViewPr showGuides="1">
      <p:cViewPr>
        <p:scale>
          <a:sx n="48" d="100"/>
          <a:sy n="48" d="100"/>
        </p:scale>
        <p:origin x="-1032" y="-60"/>
      </p:cViewPr>
      <p:guideLst>
        <p:guide orient="horz" pos="253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27"/>
        <p:guide pos="2141"/>
      </p:guideLst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sit\lavoriamo\Situazione_donazioni_pp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W:\lavoriamo\Situazione_donazioni_ppt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sit\lavoriamo\Situazione_donazioni_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sit\lavoriamo\Situazione_donazioni_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dx'!$H$1</c:f>
              <c:strCache>
                <c:ptCount val="1"/>
                <c:pt idx="0">
                  <c:v>Donatori Cadavere 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'Trend dx'!$A$2:$A$27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'Trend dx'!$H$2:$H$27</c:f>
              <c:numCache>
                <c:formatCode>General</c:formatCode>
                <c:ptCount val="26"/>
                <c:pt idx="0">
                  <c:v>5.8</c:v>
                </c:pt>
                <c:pt idx="1">
                  <c:v>6.2</c:v>
                </c:pt>
                <c:pt idx="2">
                  <c:v>7.9</c:v>
                </c:pt>
                <c:pt idx="3">
                  <c:v>10.1</c:v>
                </c:pt>
                <c:pt idx="4">
                  <c:v>11</c:v>
                </c:pt>
                <c:pt idx="5">
                  <c:v>11.6</c:v>
                </c:pt>
                <c:pt idx="6">
                  <c:v>12.3</c:v>
                </c:pt>
                <c:pt idx="7">
                  <c:v>13.7</c:v>
                </c:pt>
                <c:pt idx="8">
                  <c:v>14.2</c:v>
                </c:pt>
                <c:pt idx="9" formatCode="0.0">
                  <c:v>15.7</c:v>
                </c:pt>
                <c:pt idx="10">
                  <c:v>16.8</c:v>
                </c:pt>
                <c:pt idx="11">
                  <c:v>16.8</c:v>
                </c:pt>
                <c:pt idx="12">
                  <c:v>19.7</c:v>
                </c:pt>
                <c:pt idx="13">
                  <c:v>19.600000000000001</c:v>
                </c:pt>
                <c:pt idx="14">
                  <c:v>20</c:v>
                </c:pt>
                <c:pt idx="15">
                  <c:v>19.3</c:v>
                </c:pt>
                <c:pt idx="16">
                  <c:v>19.2</c:v>
                </c:pt>
                <c:pt idx="17">
                  <c:v>19.600000000000001</c:v>
                </c:pt>
                <c:pt idx="18" formatCode="0.0">
                  <c:v>18.2</c:v>
                </c:pt>
                <c:pt idx="19" formatCode="0.0">
                  <c:v>18.399999999999999</c:v>
                </c:pt>
                <c:pt idx="20" formatCode="0.0">
                  <c:v>18.899999999999999</c:v>
                </c:pt>
                <c:pt idx="21" formatCode="0.0">
                  <c:v>18.5</c:v>
                </c:pt>
                <c:pt idx="22" formatCode="0.0">
                  <c:v>19.7</c:v>
                </c:pt>
                <c:pt idx="23" formatCode="0.0">
                  <c:v>19.2</c:v>
                </c:pt>
                <c:pt idx="24">
                  <c:v>21.4</c:v>
                </c:pt>
                <c:pt idx="25" formatCode="_-* #,##0.0_-;\-* #,##0.0_-;_-* &quot;-&quot;_-;_-@_-">
                  <c:v>24.6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73580672"/>
        <c:axId val="173582208"/>
      </c:barChart>
      <c:catAx>
        <c:axId val="1735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3582208"/>
        <c:crosses val="autoZero"/>
        <c:auto val="1"/>
        <c:lblAlgn val="ctr"/>
        <c:lblOffset val="100"/>
        <c:noMultiLvlLbl val="0"/>
      </c:catAx>
      <c:valAx>
        <c:axId val="173582208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1735806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TX!$D$1</c:f>
              <c:strCache>
                <c:ptCount val="1"/>
                <c:pt idx="0">
                  <c:v>Rene Cadavere</c:v>
                </c:pt>
              </c:strCache>
            </c:strRef>
          </c:tx>
          <c:spPr>
            <a:gradFill>
              <a:gsLst>
                <a:gs pos="0">
                  <a:srgbClr val="4E8542"/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TX!$A$2:$A$27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TX!$D$2:$D$27</c:f>
              <c:numCache>
                <c:formatCode>General</c:formatCode>
                <c:ptCount val="26"/>
                <c:pt idx="0">
                  <c:v>611</c:v>
                </c:pt>
                <c:pt idx="1">
                  <c:v>678</c:v>
                </c:pt>
                <c:pt idx="2">
                  <c:v>839</c:v>
                </c:pt>
                <c:pt idx="3">
                  <c:v>1061</c:v>
                </c:pt>
                <c:pt idx="4">
                  <c:v>1147</c:v>
                </c:pt>
                <c:pt idx="5">
                  <c:v>1221</c:v>
                </c:pt>
                <c:pt idx="6">
                  <c:v>1207</c:v>
                </c:pt>
                <c:pt idx="7">
                  <c:v>1314</c:v>
                </c:pt>
                <c:pt idx="8">
                  <c:v>1308</c:v>
                </c:pt>
                <c:pt idx="9">
                  <c:v>1448</c:v>
                </c:pt>
                <c:pt idx="10">
                  <c:v>1470</c:v>
                </c:pt>
                <c:pt idx="11">
                  <c:v>1487</c:v>
                </c:pt>
                <c:pt idx="12">
                  <c:v>1746</c:v>
                </c:pt>
                <c:pt idx="13">
                  <c:v>1671</c:v>
                </c:pt>
                <c:pt idx="14">
                  <c:v>1667</c:v>
                </c:pt>
                <c:pt idx="15">
                  <c:v>1585</c:v>
                </c:pt>
                <c:pt idx="16">
                  <c:v>1533</c:v>
                </c:pt>
                <c:pt idx="17">
                  <c:v>1650</c:v>
                </c:pt>
                <c:pt idx="18">
                  <c:v>1512</c:v>
                </c:pt>
                <c:pt idx="19">
                  <c:v>1542</c:v>
                </c:pt>
                <c:pt idx="20">
                  <c:v>1589</c:v>
                </c:pt>
                <c:pt idx="21">
                  <c:v>1501</c:v>
                </c:pt>
                <c:pt idx="22">
                  <c:v>1587</c:v>
                </c:pt>
                <c:pt idx="23">
                  <c:v>1580</c:v>
                </c:pt>
                <c:pt idx="24">
                  <c:v>1791</c:v>
                </c:pt>
                <c:pt idx="25">
                  <c:v>2012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96320256"/>
        <c:axId val="196326144"/>
      </c:barChart>
      <c:catAx>
        <c:axId val="1963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326144"/>
        <c:crosses val="autoZero"/>
        <c:auto val="1"/>
        <c:lblAlgn val="ctr"/>
        <c:lblOffset val="100"/>
        <c:noMultiLvlLbl val="0"/>
      </c:catAx>
      <c:valAx>
        <c:axId val="196326144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963202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TX!$J$1</c:f>
              <c:strCache>
                <c:ptCount val="1"/>
                <c:pt idx="0">
                  <c:v>TX Cuore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TX!$A$2:$A$27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TX!$J$2:$J$27</c:f>
              <c:numCache>
                <c:formatCode>General</c:formatCode>
                <c:ptCount val="26"/>
                <c:pt idx="0">
                  <c:v>243</c:v>
                </c:pt>
                <c:pt idx="1">
                  <c:v>229</c:v>
                </c:pt>
                <c:pt idx="2">
                  <c:v>302</c:v>
                </c:pt>
                <c:pt idx="3">
                  <c:v>390</c:v>
                </c:pt>
                <c:pt idx="4">
                  <c:v>348</c:v>
                </c:pt>
                <c:pt idx="5">
                  <c:v>373</c:v>
                </c:pt>
                <c:pt idx="6">
                  <c:v>337</c:v>
                </c:pt>
                <c:pt idx="7">
                  <c:v>337</c:v>
                </c:pt>
                <c:pt idx="8">
                  <c:v>298</c:v>
                </c:pt>
                <c:pt idx="9">
                  <c:v>316</c:v>
                </c:pt>
                <c:pt idx="10">
                  <c:v>312</c:v>
                </c:pt>
                <c:pt idx="11">
                  <c:v>317</c:v>
                </c:pt>
                <c:pt idx="12">
                  <c:v>353</c:v>
                </c:pt>
                <c:pt idx="13">
                  <c:v>344</c:v>
                </c:pt>
                <c:pt idx="14">
                  <c:v>344</c:v>
                </c:pt>
                <c:pt idx="15">
                  <c:v>311</c:v>
                </c:pt>
                <c:pt idx="16">
                  <c:v>326</c:v>
                </c:pt>
                <c:pt idx="17">
                  <c:v>355</c:v>
                </c:pt>
                <c:pt idx="18">
                  <c:v>273</c:v>
                </c:pt>
                <c:pt idx="19">
                  <c:v>278</c:v>
                </c:pt>
                <c:pt idx="20">
                  <c:v>231</c:v>
                </c:pt>
                <c:pt idx="21">
                  <c:v>219</c:v>
                </c:pt>
                <c:pt idx="22">
                  <c:v>227</c:v>
                </c:pt>
                <c:pt idx="23">
                  <c:v>246</c:v>
                </c:pt>
                <c:pt idx="24">
                  <c:v>266</c:v>
                </c:pt>
                <c:pt idx="25">
                  <c:v>276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96345216"/>
        <c:axId val="196383872"/>
      </c:barChart>
      <c:catAx>
        <c:axId val="19634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383872"/>
        <c:crosses val="autoZero"/>
        <c:auto val="1"/>
        <c:lblAlgn val="ctr"/>
        <c:lblOffset val="100"/>
        <c:noMultiLvlLbl val="0"/>
      </c:catAx>
      <c:valAx>
        <c:axId val="19638387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963452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14940979627155E-2"/>
          <c:y val="0"/>
          <c:w val="0.96657011804074566"/>
          <c:h val="0.92437086596213791"/>
        </c:manualLayout>
      </c:layout>
      <c:barChart>
        <c:barDir val="col"/>
        <c:grouping val="stacked"/>
        <c:varyColors val="1"/>
        <c:ser>
          <c:idx val="1"/>
          <c:order val="0"/>
          <c:tx>
            <c:strRef>
              <c:f>TX!$I$1</c:f>
              <c:strCache>
                <c:ptCount val="1"/>
                <c:pt idx="0">
                  <c:v>Fegato intero</c:v>
                </c:pt>
              </c:strCache>
            </c:strRef>
          </c:tx>
          <c:spPr>
            <a:gradFill flip="none" rotWithShape="1">
              <a:gsLst>
                <a:gs pos="0">
                  <a:srgbClr val="7A3D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TX!$A$2:$A$27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TX!$I$2:$I$27</c:f>
              <c:numCache>
                <c:formatCode>General</c:formatCode>
                <c:ptCount val="26"/>
                <c:pt idx="0">
                  <c:v>202</c:v>
                </c:pt>
                <c:pt idx="1">
                  <c:v>216</c:v>
                </c:pt>
                <c:pt idx="2">
                  <c:v>326</c:v>
                </c:pt>
                <c:pt idx="3">
                  <c:v>404</c:v>
                </c:pt>
                <c:pt idx="4">
                  <c:v>426</c:v>
                </c:pt>
                <c:pt idx="5">
                  <c:v>470</c:v>
                </c:pt>
                <c:pt idx="6">
                  <c:v>482</c:v>
                </c:pt>
                <c:pt idx="7">
                  <c:v>629</c:v>
                </c:pt>
                <c:pt idx="8">
                  <c:v>651</c:v>
                </c:pt>
                <c:pt idx="9">
                  <c:v>711</c:v>
                </c:pt>
                <c:pt idx="10">
                  <c:v>746</c:v>
                </c:pt>
                <c:pt idx="11">
                  <c:v>788</c:v>
                </c:pt>
                <c:pt idx="12">
                  <c:v>922</c:v>
                </c:pt>
                <c:pt idx="13">
                  <c:v>926</c:v>
                </c:pt>
                <c:pt idx="14">
                  <c:v>967</c:v>
                </c:pt>
                <c:pt idx="15">
                  <c:v>924</c:v>
                </c:pt>
                <c:pt idx="16">
                  <c:v>904</c:v>
                </c:pt>
                <c:pt idx="17">
                  <c:v>985</c:v>
                </c:pt>
                <c:pt idx="18">
                  <c:v>918</c:v>
                </c:pt>
                <c:pt idx="19">
                  <c:v>951</c:v>
                </c:pt>
                <c:pt idx="20">
                  <c:v>900</c:v>
                </c:pt>
                <c:pt idx="21">
                  <c:v>922</c:v>
                </c:pt>
                <c:pt idx="22">
                  <c:v>1000</c:v>
                </c:pt>
                <c:pt idx="23">
                  <c:v>993</c:v>
                </c:pt>
                <c:pt idx="24">
                  <c:v>1117</c:v>
                </c:pt>
                <c:pt idx="25">
                  <c:v>1273</c:v>
                </c:pt>
              </c:numCache>
            </c:numRef>
          </c:val>
        </c:ser>
        <c:ser>
          <c:idx val="0"/>
          <c:order val="1"/>
          <c:tx>
            <c:strRef>
              <c:f>TX!$H$1</c:f>
              <c:strCache>
                <c:ptCount val="1"/>
                <c:pt idx="0">
                  <c:v>Fegato Split</c:v>
                </c:pt>
              </c:strCache>
            </c:strRef>
          </c:tx>
          <c:spPr>
            <a:gradFill>
              <a:gsLst>
                <a:gs pos="0">
                  <a:srgbClr val="CC9900"/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TX!$A$2:$A$27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</c:numCache>
            </c:numRef>
          </c:cat>
          <c:val>
            <c:numRef>
              <c:f>TX!$H$2:$H$27</c:f>
              <c:numCache>
                <c:formatCode>General</c:formatCode>
                <c:ptCount val="26"/>
                <c:pt idx="5">
                  <c:v>6</c:v>
                </c:pt>
                <c:pt idx="6">
                  <c:v>67</c:v>
                </c:pt>
                <c:pt idx="7">
                  <c:v>56</c:v>
                </c:pt>
                <c:pt idx="8">
                  <c:v>77</c:v>
                </c:pt>
                <c:pt idx="9">
                  <c:v>85</c:v>
                </c:pt>
                <c:pt idx="10">
                  <c:v>84</c:v>
                </c:pt>
                <c:pt idx="11">
                  <c:v>79</c:v>
                </c:pt>
                <c:pt idx="12">
                  <c:v>94</c:v>
                </c:pt>
                <c:pt idx="13">
                  <c:v>127</c:v>
                </c:pt>
                <c:pt idx="14">
                  <c:v>122</c:v>
                </c:pt>
                <c:pt idx="15">
                  <c:v>117</c:v>
                </c:pt>
                <c:pt idx="16">
                  <c:v>92</c:v>
                </c:pt>
                <c:pt idx="17">
                  <c:v>76</c:v>
                </c:pt>
                <c:pt idx="18">
                  <c:v>84</c:v>
                </c:pt>
                <c:pt idx="19">
                  <c:v>68</c:v>
                </c:pt>
                <c:pt idx="20">
                  <c:v>86</c:v>
                </c:pt>
                <c:pt idx="21">
                  <c:v>76</c:v>
                </c:pt>
                <c:pt idx="22">
                  <c:v>57</c:v>
                </c:pt>
                <c:pt idx="23">
                  <c:v>78</c:v>
                </c:pt>
                <c:pt idx="24">
                  <c:v>96</c:v>
                </c:pt>
                <c:pt idx="25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96428160"/>
        <c:axId val="196429696"/>
      </c:barChart>
      <c:catAx>
        <c:axId val="1964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429696"/>
        <c:crosses val="autoZero"/>
        <c:auto val="1"/>
        <c:lblAlgn val="ctr"/>
        <c:lblOffset val="100"/>
        <c:noMultiLvlLbl val="0"/>
      </c:catAx>
      <c:valAx>
        <c:axId val="196429696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964281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3519548157663871E-2"/>
          <c:y val="4.4766569533140975E-2"/>
          <c:w val="0.13039940022589774"/>
          <c:h val="0.12656457312914618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9627-EE8F-45AD-93BE-C90AC8972852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EF98-6FB6-456E-BD0A-E9B49AC83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93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3731CA86-5183-4FBA-8ECE-A130D3829698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9C1E3A83-38AB-451C-8FE8-0FB21C60AC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6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501830-6647-41FD-8FB2-2EADB57C91CA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7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23380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F0F1A-F780-4B1F-933A-10AA6F7FA8D7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8688" y="741363"/>
            <a:ext cx="4941887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6" y="4690270"/>
            <a:ext cx="4981815" cy="44434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82668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41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364088" y="6581001"/>
            <a:ext cx="3779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charset="0"/>
              <a:buNone/>
            </a:pPr>
            <a:r>
              <a:rPr lang="it-IT" sz="1200" b="1" i="1" dirty="0" smtClean="0">
                <a:latin typeface="Calibri" pitchFamily="34" charset="0"/>
              </a:rPr>
              <a:t>*Dati  preliminari al 31 Dicembre 2016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7504" y="6591072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Fonte dati:</a:t>
            </a:r>
            <a:r>
              <a:rPr lang="it-IT" sz="1200" b="1" i="1" baseline="0" dirty="0" smtClean="0">
                <a:latin typeface="Calibri" pitchFamily="34" charset="0"/>
              </a:rPr>
              <a:t> Report CRT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364088" y="6581001"/>
            <a:ext cx="3779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charset="0"/>
              <a:buNone/>
            </a:pPr>
            <a:r>
              <a:rPr lang="it-IT" sz="1200" b="1" i="1" dirty="0" smtClean="0">
                <a:latin typeface="Calibri" pitchFamily="34" charset="0"/>
              </a:rPr>
              <a:t>* Dati  preliminari al 31</a:t>
            </a:r>
            <a:r>
              <a:rPr lang="it-IT" sz="1200" b="1" i="1" baseline="0" dirty="0" smtClean="0">
                <a:latin typeface="Calibri" pitchFamily="34" charset="0"/>
              </a:rPr>
              <a:t> Marzo </a:t>
            </a:r>
            <a:r>
              <a:rPr lang="it-IT" sz="1200" b="1" i="1" dirty="0" smtClean="0">
                <a:latin typeface="Calibri" pitchFamily="34" charset="0"/>
              </a:rPr>
              <a:t>2017</a:t>
            </a: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7504" y="6591072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Fonte dati:</a:t>
            </a:r>
            <a:r>
              <a:rPr lang="it-IT" sz="1200" b="1" i="1" baseline="0" dirty="0" smtClean="0">
                <a:latin typeface="Calibri" pitchFamily="34" charset="0"/>
              </a:rPr>
              <a:t> Report CRT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5364088" y="6581001"/>
            <a:ext cx="3779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200" b="1" i="1" dirty="0" smtClean="0">
                <a:latin typeface="Calibri" pitchFamily="34" charset="0"/>
              </a:rPr>
              <a:t>* Dati  preliminari al 31</a:t>
            </a:r>
            <a:r>
              <a:rPr lang="it-IT" sz="1200" b="1" i="1" baseline="0" dirty="0" smtClean="0">
                <a:latin typeface="Calibri" pitchFamily="34" charset="0"/>
              </a:rPr>
              <a:t> Dicembre </a:t>
            </a:r>
            <a:r>
              <a:rPr lang="it-IT" sz="1200" b="1" i="1" dirty="0" smtClean="0">
                <a:latin typeface="Calibri" pitchFamily="34" charset="0"/>
              </a:rPr>
              <a:t>2016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7504" y="6591072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Fonte dati:</a:t>
            </a:r>
            <a:r>
              <a:rPr lang="it-IT" sz="1200" b="1" i="1" baseline="0" dirty="0" smtClean="0">
                <a:latin typeface="Calibri" pitchFamily="34" charset="0"/>
              </a:rPr>
              <a:t> Report CRT - anno 2016 </a:t>
            </a:r>
            <a:r>
              <a:rPr lang="it-IT" sz="1200" b="1" i="1" baseline="0" dirty="0" err="1" smtClean="0">
                <a:latin typeface="Calibri" pitchFamily="34" charset="0"/>
              </a:rPr>
              <a:t>CNTo</a:t>
            </a:r>
            <a:r>
              <a:rPr lang="it-IT" sz="1200" b="1" i="1" baseline="0" dirty="0" smtClean="0">
                <a:latin typeface="Calibri" pitchFamily="34" charset="0"/>
              </a:rPr>
              <a:t> </a:t>
            </a:r>
            <a:endParaRPr lang="it-IT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9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6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625" y="0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SIT – Sistema Informativo Trapianti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2" name="Immagine 18" descr="RNT-logo_trasparente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50" y="6572250"/>
            <a:ext cx="6429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3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 1992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– 2017*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8433" y="1285860"/>
            <a:ext cx="3353435" cy="469900"/>
            <a:chOff x="249" y="911"/>
            <a:chExt cx="3269" cy="296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62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Donatori Utilizzati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929615"/>
              </p:ext>
            </p:extLst>
          </p:nvPr>
        </p:nvGraphicFramePr>
        <p:xfrm>
          <a:off x="482400" y="1987200"/>
          <a:ext cx="8359200" cy="42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9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32800" y="1310400"/>
            <a:ext cx="2725737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2016: 21,4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Utilizzati PMP - 2016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2017*</a:t>
            </a:r>
            <a:endParaRPr lang="it-IT" sz="2800" b="1" dirty="0">
              <a:latin typeface="+mj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655600" y="1310400"/>
            <a:ext cx="2725737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2017: 24,6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" y="1823815"/>
            <a:ext cx="3808557" cy="473166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00" y="1823816"/>
            <a:ext cx="3808556" cy="4731658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4076700" y="1208261"/>
            <a:ext cx="957498" cy="615733"/>
            <a:chOff x="3901016" y="3008104"/>
            <a:chExt cx="957498" cy="914400"/>
          </a:xfrm>
        </p:grpSpPr>
        <p:sp>
          <p:nvSpPr>
            <p:cNvPr id="14" name="Callout con freccia a destra 13"/>
            <p:cNvSpPr/>
            <p:nvPr/>
          </p:nvSpPr>
          <p:spPr>
            <a:xfrm rot="16200000">
              <a:off x="3901016" y="3008104"/>
              <a:ext cx="914400" cy="914400"/>
            </a:xfrm>
            <a:prstGeom prst="rightArrowCallou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979747" y="3338824"/>
              <a:ext cx="878767" cy="54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+14,9%</a:t>
              </a:r>
              <a:endParaRPr lang="it-IT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2784" y="1313651"/>
            <a:ext cx="3286116" cy="495386"/>
            <a:chOff x="216" y="888"/>
            <a:chExt cx="3256" cy="550"/>
          </a:xfrm>
          <a:noFill/>
        </p:grpSpPr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2016: 32,8 %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" name="Rettangolo arrotondato 15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</a:t>
            </a:r>
            <a:r>
              <a:rPr lang="it-IT" sz="2800" b="1" dirty="0" smtClean="0">
                <a:latin typeface="+mj-lt"/>
              </a:rPr>
              <a:t>Opposizioni 2016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2017*</a:t>
            </a:r>
            <a:endParaRPr lang="it-IT" sz="2800" b="1" dirty="0">
              <a:latin typeface="+mj-lt"/>
            </a:endParaRPr>
          </a:p>
        </p:txBody>
      </p:sp>
      <p:grpSp>
        <p:nvGrpSpPr>
          <p:cNvPr id="23" name="Group 15"/>
          <p:cNvGrpSpPr>
            <a:grpSpLocks/>
          </p:cNvGrpSpPr>
          <p:nvPr/>
        </p:nvGrpSpPr>
        <p:grpSpPr bwMode="auto">
          <a:xfrm>
            <a:off x="5434716" y="1285107"/>
            <a:ext cx="3286116" cy="490882"/>
            <a:chOff x="216" y="911"/>
            <a:chExt cx="3256" cy="545"/>
          </a:xfrm>
          <a:noFill/>
        </p:grpSpPr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16" y="943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2017:  28,9 %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" name="Rettangolo arrotondato 24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00" y="1825200"/>
            <a:ext cx="3808556" cy="473165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" y="1825200"/>
            <a:ext cx="3808555" cy="4731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000125" y="612552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Trapianto di RENE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1992-2017*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5" name="Rettangolo arrotondato 14"/>
          <p:cNvSpPr>
            <a:spLocks noChangeArrowheads="1"/>
          </p:cNvSpPr>
          <p:nvPr/>
        </p:nvSpPr>
        <p:spPr bwMode="auto">
          <a:xfrm>
            <a:off x="285751" y="1428750"/>
            <a:ext cx="1549946" cy="560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528" y="1412776"/>
            <a:ext cx="151216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  <a:endParaRPr lang="it-IT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760229"/>
              </p:ext>
            </p:extLst>
          </p:nvPr>
        </p:nvGraphicFramePr>
        <p:xfrm>
          <a:off x="482400" y="1987200"/>
          <a:ext cx="8359200" cy="42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81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CUORE – </a:t>
            </a: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1992-2017*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395074"/>
              </p:ext>
            </p:extLst>
          </p:nvPr>
        </p:nvGraphicFramePr>
        <p:xfrm>
          <a:off x="482400" y="1987200"/>
          <a:ext cx="8359200" cy="42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6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1992-2017*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63040" y="1204264"/>
            <a:ext cx="1549946" cy="592569"/>
            <a:chOff x="285751" y="1396271"/>
            <a:chExt cx="1549946" cy="592569"/>
          </a:xfrm>
        </p:grpSpPr>
        <p:sp>
          <p:nvSpPr>
            <p:cNvPr id="9" name="Rettangolo arrotondato 8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323528" y="1396271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327922" y="1865672"/>
            <a:ext cx="294627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>
                <a:latin typeface="+mn-lt"/>
              </a:rPr>
              <a:t>Solo donazioni da cadavere</a:t>
            </a:r>
            <a:endParaRPr lang="it-IT" sz="1600" b="1" i="1" dirty="0">
              <a:latin typeface="+mn-lt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315149"/>
              </p:ext>
            </p:extLst>
          </p:nvPr>
        </p:nvGraphicFramePr>
        <p:xfrm>
          <a:off x="483296" y="1987200"/>
          <a:ext cx="8357792" cy="423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0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38f7aa327d2b6ae6522aa6a84e4558733ddf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19895</TotalTime>
  <Words>88</Words>
  <Application>Microsoft Office PowerPoint</Application>
  <PresentationFormat>Presentazione su schermo (4:3)</PresentationFormat>
  <Paragraphs>18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 Ricci</dc:creator>
  <cp:lastModifiedBy>utente</cp:lastModifiedBy>
  <cp:revision>1546</cp:revision>
  <cp:lastPrinted>2017-02-14T10:41:02Z</cp:lastPrinted>
  <dcterms:created xsi:type="dcterms:W3CDTF">2010-02-26T10:22:50Z</dcterms:created>
  <dcterms:modified xsi:type="dcterms:W3CDTF">2017-05-24T13:40:10Z</dcterms:modified>
</cp:coreProperties>
</file>